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7" r:id="rId2"/>
    <p:sldId id="258" r:id="rId3"/>
    <p:sldId id="259" r:id="rId4"/>
    <p:sldId id="284" r:id="rId5"/>
    <p:sldId id="261" r:id="rId6"/>
    <p:sldId id="262" r:id="rId7"/>
    <p:sldId id="263" r:id="rId8"/>
    <p:sldId id="281" r:id="rId9"/>
    <p:sldId id="265" r:id="rId10"/>
    <p:sldId id="280" r:id="rId11"/>
    <p:sldId id="266" r:id="rId12"/>
    <p:sldId id="282" r:id="rId13"/>
    <p:sldId id="287" r:id="rId14"/>
    <p:sldId id="267" r:id="rId15"/>
    <p:sldId id="274" r:id="rId16"/>
    <p:sldId id="268" r:id="rId17"/>
    <p:sldId id="269" r:id="rId18"/>
    <p:sldId id="285" r:id="rId19"/>
    <p:sldId id="270" r:id="rId20"/>
    <p:sldId id="271" r:id="rId21"/>
    <p:sldId id="276" r:id="rId22"/>
    <p:sldId id="272" r:id="rId23"/>
    <p:sldId id="273" r:id="rId24"/>
    <p:sldId id="277" r:id="rId25"/>
    <p:sldId id="278" r:id="rId26"/>
    <p:sldId id="279" r:id="rId27"/>
    <p:sldId id="283"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2"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AE742-61F9-4BC3-AF77-AB6252532FE3}" type="datetimeFigureOut">
              <a:rPr lang="en-US" smtClean="0"/>
              <a:pPr/>
              <a:t>8/8/2010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8E816-90F3-4561-8DEE-663E6DC415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8E816-90F3-4561-8DEE-663E6DC415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E8E816-90F3-4561-8DEE-663E6DC415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4AA4F34-D7DF-4822-A741-F213A18DAD43}" type="datetimeFigureOut">
              <a:rPr lang="en-US" smtClean="0"/>
              <a:pPr/>
              <a:t>8/8/2010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DA2F20-A0B9-4B83-BA3A-212F833BF08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AA4F34-D7DF-4822-A741-F213A18DAD43}" type="datetimeFigureOut">
              <a:rPr lang="en-US" smtClean="0"/>
              <a:pPr/>
              <a:t>8/8/2010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AA4F34-D7DF-4822-A741-F213A18DAD43}" type="datetimeFigureOut">
              <a:rPr lang="en-US" smtClean="0"/>
              <a:pPr/>
              <a:t>8/8/2010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AA4F34-D7DF-4822-A741-F213A18DAD43}" type="datetimeFigureOut">
              <a:rPr lang="en-US" smtClean="0"/>
              <a:pPr/>
              <a:t>8/8/2010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AA4F34-D7DF-4822-A741-F213A18DAD43}" type="datetimeFigureOut">
              <a:rPr lang="en-US" smtClean="0"/>
              <a:pPr/>
              <a:t>8/8/2010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DA2F20-A0B9-4B83-BA3A-212F833BF0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AA4F34-D7DF-4822-A741-F213A18DAD43}" type="datetimeFigureOut">
              <a:rPr lang="en-US" smtClean="0"/>
              <a:pPr/>
              <a:t>8/8/2010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AA4F34-D7DF-4822-A741-F213A18DAD43}" type="datetimeFigureOut">
              <a:rPr lang="en-US" smtClean="0"/>
              <a:pPr/>
              <a:t>8/8/2010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AA4F34-D7DF-4822-A741-F213A18DAD43}" type="datetimeFigureOut">
              <a:rPr lang="en-US" smtClean="0"/>
              <a:pPr/>
              <a:t>8/8/2010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4F34-D7DF-4822-A741-F213A18DAD43}" type="datetimeFigureOut">
              <a:rPr lang="en-US" smtClean="0"/>
              <a:pPr/>
              <a:t>8/8/2010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AA4F34-D7DF-4822-A741-F213A18DAD43}" type="datetimeFigureOut">
              <a:rPr lang="en-US" smtClean="0"/>
              <a:pPr/>
              <a:t>8/8/2010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AA4F34-D7DF-4822-A741-F213A18DAD43}" type="datetimeFigureOut">
              <a:rPr lang="en-US" smtClean="0"/>
              <a:pPr/>
              <a:t>8/8/2010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A2F20-A0B9-4B83-BA3A-212F833BF0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AA4F34-D7DF-4822-A741-F213A18DAD43}" type="datetimeFigureOut">
              <a:rPr lang="en-US" smtClean="0"/>
              <a:pPr/>
              <a:t>8/8/2010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DA2F20-A0B9-4B83-BA3A-212F833BF08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n.att.com/wired/fil/pages/listalgebrarb.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dhelper.com/polynomials11.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YaCpeoxGa4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actoringunitplan.weebly.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219200"/>
          </a:xfrm>
        </p:spPr>
        <p:txBody>
          <a:bodyPr>
            <a:normAutofit fontScale="90000"/>
          </a:bodyPr>
          <a:lstStyle/>
          <a:p>
            <a:r>
              <a:rPr lang="en-US" sz="5000" dirty="0" smtClean="0"/>
              <a:t>Factoring</a:t>
            </a:r>
            <a:br>
              <a:rPr lang="en-US" sz="5000" dirty="0" smtClean="0"/>
            </a:br>
            <a:r>
              <a:rPr lang="en-US" sz="5000" dirty="0" smtClean="0"/>
              <a:t>POLYNOMIALS</a:t>
            </a:r>
            <a:endParaRPr lang="en-US" sz="5000" dirty="0"/>
          </a:p>
        </p:txBody>
      </p:sp>
      <p:sp>
        <p:nvSpPr>
          <p:cNvPr id="3" name="Subtitle 2"/>
          <p:cNvSpPr>
            <a:spLocks noGrp="1"/>
          </p:cNvSpPr>
          <p:nvPr>
            <p:ph type="subTitle" idx="1"/>
          </p:nvPr>
        </p:nvSpPr>
        <p:spPr>
          <a:xfrm>
            <a:off x="1371600" y="3505200"/>
            <a:ext cx="6400800" cy="2514600"/>
          </a:xfrm>
        </p:spPr>
        <p:txBody>
          <a:bodyPr/>
          <a:lstStyle/>
          <a:p>
            <a:r>
              <a:rPr lang="en-US" dirty="0" err="1" smtClean="0"/>
              <a:t>Ryann</a:t>
            </a:r>
            <a:r>
              <a:rPr lang="en-US" dirty="0" smtClean="0"/>
              <a:t> Kramer</a:t>
            </a:r>
          </a:p>
          <a:p>
            <a:r>
              <a:rPr lang="en-US" dirty="0" smtClean="0"/>
              <a:t>EDU 521.02</a:t>
            </a:r>
          </a:p>
          <a:p>
            <a:r>
              <a:rPr lang="en-US" dirty="0" smtClean="0"/>
              <a:t>Prof. R. </a:t>
            </a:r>
            <a:r>
              <a:rPr lang="en-US" dirty="0" err="1" smtClean="0"/>
              <a:t>Moroney</a:t>
            </a:r>
            <a:endParaRPr lang="en-US" dirty="0" smtClean="0"/>
          </a:p>
          <a:p>
            <a:r>
              <a:rPr lang="en-US" dirty="0" smtClean="0"/>
              <a:t>Summer 2010</a:t>
            </a:r>
          </a:p>
          <a:p>
            <a:endParaRPr lang="en-US" dirty="0"/>
          </a:p>
        </p:txBody>
      </p:sp>
      <p:pic>
        <p:nvPicPr>
          <p:cNvPr id="4098" name="Picture 2" descr="C:\Documents and Settings\User\Local Settings\Temporary Internet Files\Content.IE5\GBRMGJ53\MC900130271[1].wmf"/>
          <p:cNvPicPr>
            <a:picLocks noChangeAspect="1" noChangeArrowheads="1"/>
          </p:cNvPicPr>
          <p:nvPr/>
        </p:nvPicPr>
        <p:blipFill>
          <a:blip r:embed="rId3"/>
          <a:srcRect/>
          <a:stretch>
            <a:fillRect/>
          </a:stretch>
        </p:blipFill>
        <p:spPr bwMode="auto">
          <a:xfrm>
            <a:off x="533400" y="3048000"/>
            <a:ext cx="2107194" cy="1932275"/>
          </a:xfrm>
          <a:prstGeom prst="rect">
            <a:avLst/>
          </a:prstGeom>
          <a:noFill/>
        </p:spPr>
      </p:pic>
      <p:pic>
        <p:nvPicPr>
          <p:cNvPr id="2050" name="Picture 2" descr="C:\Documents and Settings\Ryann\Local Settings\Temporary Internet Files\Content.IE5\7Z0SKUDW\dglxasset[2].aspx"/>
          <p:cNvPicPr>
            <a:picLocks noChangeAspect="1" noChangeArrowheads="1"/>
          </p:cNvPicPr>
          <p:nvPr/>
        </p:nvPicPr>
        <p:blipFill>
          <a:blip r:embed="rId4"/>
          <a:srcRect/>
          <a:stretch>
            <a:fillRect/>
          </a:stretch>
        </p:blipFill>
        <p:spPr bwMode="auto">
          <a:xfrm>
            <a:off x="6629400" y="3200400"/>
            <a:ext cx="1799539" cy="181234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Standards</a:t>
            </a:r>
            <a:endParaRPr lang="en-US" dirty="0"/>
          </a:p>
        </p:txBody>
      </p:sp>
      <p:sp>
        <p:nvSpPr>
          <p:cNvPr id="3" name="Content Placeholder 2"/>
          <p:cNvSpPr>
            <a:spLocks noGrp="1"/>
          </p:cNvSpPr>
          <p:nvPr>
            <p:ph idx="1"/>
          </p:nvPr>
        </p:nvSpPr>
        <p:spPr/>
        <p:txBody>
          <a:bodyPr/>
          <a:lstStyle/>
          <a:p>
            <a:pPr algn="ctr">
              <a:buNone/>
            </a:pPr>
            <a:endParaRPr lang="en-US" sz="2400" b="1" dirty="0" smtClean="0">
              <a:solidFill>
                <a:schemeClr val="bg1"/>
              </a:solidFill>
            </a:endParaRPr>
          </a:p>
          <a:p>
            <a:pPr algn="ctr">
              <a:buNone/>
            </a:pPr>
            <a:r>
              <a:rPr lang="en-US" sz="2400" b="1" dirty="0" smtClean="0">
                <a:solidFill>
                  <a:schemeClr val="bg1"/>
                </a:solidFill>
              </a:rPr>
              <a:t>NYS </a:t>
            </a:r>
            <a:r>
              <a:rPr lang="en-US" sz="2400" b="1" dirty="0" smtClean="0">
                <a:solidFill>
                  <a:schemeClr val="bg1"/>
                </a:solidFill>
              </a:rPr>
              <a:t>Learning</a:t>
            </a:r>
            <a:r>
              <a:rPr lang="en-US" sz="2400" b="1" i="1" dirty="0" smtClean="0">
                <a:solidFill>
                  <a:schemeClr val="bg1"/>
                </a:solidFill>
              </a:rPr>
              <a:t> </a:t>
            </a:r>
            <a:r>
              <a:rPr lang="en-US" sz="2400" b="1" dirty="0" smtClean="0">
                <a:solidFill>
                  <a:schemeClr val="bg1"/>
                </a:solidFill>
              </a:rPr>
              <a:t>Standards for Mathematics, Science, and </a:t>
            </a:r>
            <a:r>
              <a:rPr lang="en-US" sz="2400" b="1" dirty="0" smtClean="0">
                <a:solidFill>
                  <a:schemeClr val="bg1"/>
                </a:solidFill>
              </a:rPr>
              <a:t>Technology</a:t>
            </a:r>
          </a:p>
          <a:p>
            <a:pPr algn="ctr">
              <a:buNone/>
            </a:pPr>
            <a:r>
              <a:rPr lang="en-US" sz="2400" b="1" dirty="0" smtClean="0">
                <a:solidFill>
                  <a:schemeClr val="bg1"/>
                </a:solidFill>
              </a:rPr>
              <a:t>Standard </a:t>
            </a:r>
            <a:r>
              <a:rPr lang="en-US" sz="2400" b="1" dirty="0" smtClean="0">
                <a:solidFill>
                  <a:schemeClr val="bg1"/>
                </a:solidFill>
              </a:rPr>
              <a:t>1:  Analysis, Inquiry, and Design</a:t>
            </a:r>
          </a:p>
          <a:p>
            <a:endParaRPr lang="en-US" sz="2400" dirty="0" smtClean="0"/>
          </a:p>
          <a:p>
            <a:pPr algn="ctr">
              <a:buNone/>
            </a:pPr>
            <a:r>
              <a:rPr lang="en-US" sz="2400" dirty="0" smtClean="0">
                <a:solidFill>
                  <a:srgbClr val="C00000"/>
                </a:solidFill>
              </a:rPr>
              <a:t>Students </a:t>
            </a:r>
            <a:r>
              <a:rPr lang="en-US" sz="2400" dirty="0" smtClean="0">
                <a:solidFill>
                  <a:srgbClr val="C00000"/>
                </a:solidFill>
              </a:rPr>
              <a:t>will use mathematical analysis, scientific inquiry, and engineering designs, as appropriate, to pose questions, seek answers, and develop solutions.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NYS Standards</a:t>
            </a:r>
            <a:endParaRPr lang="en-US" dirty="0">
              <a:latin typeface="Arial" pitchFamily="34" charset="0"/>
            </a:endParaRPr>
          </a:p>
        </p:txBody>
      </p:sp>
      <p:sp>
        <p:nvSpPr>
          <p:cNvPr id="3" name="Content Placeholder 2"/>
          <p:cNvSpPr>
            <a:spLocks noGrp="1"/>
          </p:cNvSpPr>
          <p:nvPr>
            <p:ph idx="1"/>
          </p:nvPr>
        </p:nvSpPr>
        <p:spPr/>
        <p:txBody>
          <a:bodyPr>
            <a:normAutofit/>
          </a:bodyPr>
          <a:lstStyle/>
          <a:p>
            <a:pPr>
              <a:buNone/>
            </a:pPr>
            <a:r>
              <a:rPr lang="en-US" sz="2200" b="1" dirty="0" smtClean="0">
                <a:solidFill>
                  <a:schemeClr val="bg1"/>
                </a:solidFill>
              </a:rPr>
              <a:t>NYS Standards for Mathematics, Science, and Technology</a:t>
            </a:r>
          </a:p>
          <a:p>
            <a:pPr>
              <a:buNone/>
            </a:pPr>
            <a:endParaRPr lang="en-US" sz="2200" dirty="0" smtClean="0">
              <a:solidFill>
                <a:schemeClr val="bg1"/>
              </a:solidFill>
            </a:endParaRPr>
          </a:p>
          <a:p>
            <a:pPr algn="ctr">
              <a:buNone/>
            </a:pPr>
            <a:r>
              <a:rPr lang="en-US" sz="2200" b="1" dirty="0" smtClean="0">
                <a:solidFill>
                  <a:schemeClr val="bg1"/>
                </a:solidFill>
              </a:rPr>
              <a:t>Standard </a:t>
            </a:r>
            <a:r>
              <a:rPr lang="en-US" sz="2200" b="1" dirty="0" smtClean="0">
                <a:solidFill>
                  <a:schemeClr val="bg1"/>
                </a:solidFill>
              </a:rPr>
              <a:t>3: </a:t>
            </a:r>
            <a:r>
              <a:rPr lang="en-US" sz="2200" b="1" dirty="0" smtClean="0">
                <a:solidFill>
                  <a:schemeClr val="bg1"/>
                </a:solidFill>
              </a:rPr>
              <a:t>Mathematics</a:t>
            </a:r>
          </a:p>
          <a:p>
            <a:pPr algn="ctr">
              <a:buNone/>
            </a:pPr>
            <a:endParaRPr lang="en-US" sz="2200" dirty="0" smtClean="0"/>
          </a:p>
          <a:p>
            <a:pPr algn="ctr">
              <a:buNone/>
            </a:pPr>
            <a:r>
              <a:rPr lang="en-US" sz="2200" dirty="0" smtClean="0">
                <a:solidFill>
                  <a:srgbClr val="C00000"/>
                </a:solidFill>
              </a:rPr>
              <a:t>Students will understand mathematics and become mathematically confident by communicating and reasoning mathematically, by applying mathematics in real-world settings, and by solving problems through the integrated study of number systems, geometry, algebra, data analysis, probability, and trigonometry. </a:t>
            </a: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Standards</a:t>
            </a:r>
            <a:endParaRPr lang="en-US" dirty="0"/>
          </a:p>
        </p:txBody>
      </p:sp>
      <p:sp>
        <p:nvSpPr>
          <p:cNvPr id="3" name="Content Placeholder 2"/>
          <p:cNvSpPr>
            <a:spLocks noGrp="1"/>
          </p:cNvSpPr>
          <p:nvPr>
            <p:ph idx="1"/>
          </p:nvPr>
        </p:nvSpPr>
        <p:spPr/>
        <p:txBody>
          <a:bodyPr/>
          <a:lstStyle/>
          <a:p>
            <a:pPr algn="ctr">
              <a:buNone/>
            </a:pPr>
            <a:r>
              <a:rPr lang="en-US" b="1" dirty="0" smtClean="0">
                <a:solidFill>
                  <a:schemeClr val="bg1"/>
                </a:solidFill>
              </a:rPr>
              <a:t>NYS Learning</a:t>
            </a:r>
            <a:r>
              <a:rPr lang="en-US" b="1" i="1" dirty="0" smtClean="0">
                <a:solidFill>
                  <a:schemeClr val="bg1"/>
                </a:solidFill>
              </a:rPr>
              <a:t> </a:t>
            </a:r>
            <a:r>
              <a:rPr lang="en-US" b="1" dirty="0" smtClean="0">
                <a:solidFill>
                  <a:schemeClr val="bg1"/>
                </a:solidFill>
              </a:rPr>
              <a:t>Standards for Mathematics, Science, and </a:t>
            </a:r>
            <a:r>
              <a:rPr lang="en-US" b="1" dirty="0" smtClean="0">
                <a:solidFill>
                  <a:schemeClr val="bg1"/>
                </a:solidFill>
              </a:rPr>
              <a:t>Technology</a:t>
            </a:r>
          </a:p>
          <a:p>
            <a:pPr algn="ctr">
              <a:buNone/>
            </a:pPr>
            <a:endParaRPr lang="en-US" b="1" dirty="0" smtClean="0">
              <a:solidFill>
                <a:schemeClr val="bg1"/>
              </a:solidFill>
            </a:endParaRPr>
          </a:p>
          <a:p>
            <a:pPr>
              <a:buNone/>
            </a:pPr>
            <a:r>
              <a:rPr lang="en-US" b="1" dirty="0" smtClean="0">
                <a:solidFill>
                  <a:schemeClr val="bg1"/>
                </a:solidFill>
              </a:rPr>
              <a:t>Standard 7: </a:t>
            </a:r>
            <a:r>
              <a:rPr lang="en-US" b="1" dirty="0" smtClean="0">
                <a:solidFill>
                  <a:schemeClr val="bg1"/>
                </a:solidFill>
              </a:rPr>
              <a:t>Interdisciplinary Problem Solving</a:t>
            </a:r>
          </a:p>
          <a:p>
            <a:pPr algn="ctr">
              <a:buNone/>
            </a:pPr>
            <a:endParaRPr lang="en-US" dirty="0" smtClean="0"/>
          </a:p>
          <a:p>
            <a:pPr algn="ctr">
              <a:buNone/>
            </a:pPr>
            <a:r>
              <a:rPr lang="en-US" dirty="0" smtClean="0">
                <a:solidFill>
                  <a:srgbClr val="C00000"/>
                </a:solidFill>
              </a:rPr>
              <a:t>Students </a:t>
            </a:r>
            <a:r>
              <a:rPr lang="en-US" dirty="0" smtClean="0">
                <a:solidFill>
                  <a:srgbClr val="C00000"/>
                </a:solidFill>
              </a:rPr>
              <a:t>will apply the knowledge and thinking skills of mathematics, science, and technology to address real-life problems and make informed decisions.</a:t>
            </a:r>
          </a:p>
          <a:p>
            <a:pPr algn="ctr">
              <a:buNone/>
            </a:pPr>
            <a:endParaRPr lang="en-US" b="1" dirty="0" smtClean="0">
              <a:solidFill>
                <a:schemeClr val="bg1"/>
              </a:solidFill>
            </a:endParaRPr>
          </a:p>
          <a:p>
            <a:pPr algn="ctr">
              <a:buNone/>
            </a:pP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NYS Standards</a:t>
            </a:r>
            <a:endParaRPr lang="en-US"/>
          </a:p>
        </p:txBody>
      </p:sp>
      <p:sp>
        <p:nvSpPr>
          <p:cNvPr id="3" name="Content Placeholder 2"/>
          <p:cNvSpPr>
            <a:spLocks noGrp="1"/>
          </p:cNvSpPr>
          <p:nvPr>
            <p:ph idx="1"/>
          </p:nvPr>
        </p:nvSpPr>
        <p:spPr/>
        <p:txBody>
          <a:bodyPr/>
          <a:lstStyle/>
          <a:p>
            <a:pPr algn="ctr">
              <a:buNone/>
            </a:pPr>
            <a:r>
              <a:rPr lang="en-US" dirty="0" smtClean="0">
                <a:solidFill>
                  <a:schemeClr val="bg1"/>
                </a:solidFill>
              </a:rPr>
              <a:t>New York State English Language Arts </a:t>
            </a:r>
            <a:endParaRPr lang="en-US" dirty="0" smtClean="0">
              <a:solidFill>
                <a:schemeClr val="bg1"/>
              </a:solidFill>
            </a:endParaRPr>
          </a:p>
          <a:p>
            <a:pPr algn="ctr"/>
            <a:endParaRPr lang="en-US" dirty="0" smtClean="0">
              <a:solidFill>
                <a:schemeClr val="bg1"/>
              </a:solidFill>
            </a:endParaRPr>
          </a:p>
          <a:p>
            <a:pPr algn="ctr">
              <a:buNone/>
            </a:pPr>
            <a:r>
              <a:rPr lang="en-US" dirty="0" smtClean="0">
                <a:solidFill>
                  <a:schemeClr val="bg1"/>
                </a:solidFill>
              </a:rPr>
              <a:t>Standard </a:t>
            </a:r>
            <a:r>
              <a:rPr lang="en-US" dirty="0" smtClean="0">
                <a:solidFill>
                  <a:schemeClr val="bg1"/>
                </a:solidFill>
              </a:rPr>
              <a:t># 4: </a:t>
            </a:r>
            <a:r>
              <a:rPr lang="en-US" dirty="0" smtClean="0">
                <a:solidFill>
                  <a:schemeClr val="bg1"/>
                </a:solidFill>
              </a:rPr>
              <a:t>Language </a:t>
            </a:r>
            <a:r>
              <a:rPr lang="en-US" dirty="0" smtClean="0">
                <a:solidFill>
                  <a:schemeClr val="bg1"/>
                </a:solidFill>
              </a:rPr>
              <a:t>for Social Interaction</a:t>
            </a:r>
            <a:r>
              <a:rPr lang="en-US" dirty="0" smtClean="0"/>
              <a:t>  </a:t>
            </a:r>
          </a:p>
          <a:p>
            <a:endParaRPr lang="en-US" dirty="0" smtClean="0"/>
          </a:p>
          <a:p>
            <a:pPr algn="ctr">
              <a:buNone/>
            </a:pPr>
            <a:r>
              <a:rPr lang="en-US" dirty="0" smtClean="0">
                <a:solidFill>
                  <a:srgbClr val="C00000"/>
                </a:solidFill>
              </a:rPr>
              <a:t>Students </a:t>
            </a:r>
            <a:r>
              <a:rPr lang="en-US" dirty="0" smtClean="0">
                <a:solidFill>
                  <a:srgbClr val="C00000"/>
                </a:solidFill>
              </a:rPr>
              <a:t>will use oral and written language for effective social communication with a wide variety of people. As readers and listeners, they will use the social communications of others to enrich their understanding of people and their views.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normAutofit fontScale="90000"/>
          </a:bodyPr>
          <a:lstStyle/>
          <a:p>
            <a:r>
              <a:rPr lang="en-US" dirty="0" smtClean="0"/>
              <a:t>NETS for Students</a:t>
            </a:r>
            <a:endParaRPr lang="en-US" dirty="0"/>
          </a:p>
        </p:txBody>
      </p:sp>
      <p:sp>
        <p:nvSpPr>
          <p:cNvPr id="3" name="Content Placeholder 2"/>
          <p:cNvSpPr>
            <a:spLocks noGrp="1"/>
          </p:cNvSpPr>
          <p:nvPr>
            <p:ph idx="1"/>
          </p:nvPr>
        </p:nvSpPr>
        <p:spPr>
          <a:xfrm>
            <a:off x="381000" y="1219200"/>
            <a:ext cx="8458200" cy="5181600"/>
          </a:xfrm>
        </p:spPr>
        <p:txBody>
          <a:bodyPr/>
          <a:lstStyle/>
          <a:p>
            <a:endParaRPr lang="en-US" sz="1400" b="1" dirty="0" smtClean="0"/>
          </a:p>
          <a:p>
            <a:r>
              <a:rPr lang="en-US" sz="2000" b="1" dirty="0" smtClean="0"/>
              <a:t>1.</a:t>
            </a:r>
            <a:r>
              <a:rPr lang="en-US" sz="2000" dirty="0" smtClean="0"/>
              <a:t> </a:t>
            </a:r>
            <a:r>
              <a:rPr lang="en-US" sz="2000" b="1" dirty="0" smtClean="0">
                <a:solidFill>
                  <a:schemeClr val="bg1"/>
                </a:solidFill>
              </a:rPr>
              <a:t>Creativity and Innovation</a:t>
            </a:r>
            <a:r>
              <a:rPr lang="en-US" sz="2000" dirty="0" smtClean="0">
                <a:solidFill>
                  <a:schemeClr val="bg1"/>
                </a:solidFill>
              </a:rPr>
              <a:t> </a:t>
            </a:r>
            <a:r>
              <a:rPr lang="en-US" sz="2000" dirty="0" smtClean="0">
                <a:solidFill>
                  <a:srgbClr val="FF0000"/>
                </a:solidFill>
              </a:rPr>
              <a:t> </a:t>
            </a:r>
            <a:r>
              <a:rPr lang="en-US" sz="2000" dirty="0" smtClean="0"/>
              <a:t> Students demonstrate creative thinking, construct knowledge, and develop innovative products and processes using technology. Students:</a:t>
            </a:r>
          </a:p>
          <a:p>
            <a:endParaRPr lang="en-US" sz="2000" dirty="0" smtClean="0"/>
          </a:p>
          <a:p>
            <a:r>
              <a:rPr lang="en-US" sz="2000" dirty="0" smtClean="0"/>
              <a:t>a. apply existing knowledge to generate new ideas, products, or processes. </a:t>
            </a:r>
          </a:p>
          <a:p>
            <a:r>
              <a:rPr lang="en-US" sz="2000" dirty="0" smtClean="0"/>
              <a:t>b. create original works as a means of personal or group expression. </a:t>
            </a:r>
          </a:p>
          <a:p>
            <a:r>
              <a:rPr lang="en-US" sz="2000" dirty="0" smtClean="0"/>
              <a:t>c. use models and simulations to explore complex systems and issues. </a:t>
            </a:r>
          </a:p>
          <a:p>
            <a:r>
              <a:rPr lang="en-US" sz="2000" dirty="0" smtClean="0"/>
              <a:t>d. identify trends and forecast possibilities. </a:t>
            </a:r>
          </a:p>
          <a:p>
            <a:endParaRPr lang="en-US" sz="2000" dirty="0" smtClean="0"/>
          </a:p>
          <a:p>
            <a:endParaRPr lang="en-US" sz="1400" dirty="0" smtClean="0"/>
          </a:p>
          <a:p>
            <a:endParaRPr lang="en-US" sz="14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a:t>
            </a:r>
            <a:endParaRPr lang="en-US" dirty="0"/>
          </a:p>
        </p:txBody>
      </p:sp>
      <p:sp>
        <p:nvSpPr>
          <p:cNvPr id="3" name="Content Placeholder 2"/>
          <p:cNvSpPr>
            <a:spLocks noGrp="1"/>
          </p:cNvSpPr>
          <p:nvPr>
            <p:ph idx="1"/>
          </p:nvPr>
        </p:nvSpPr>
        <p:spPr/>
        <p:txBody>
          <a:bodyPr>
            <a:normAutofit/>
          </a:bodyPr>
          <a:lstStyle/>
          <a:p>
            <a:r>
              <a:rPr lang="en-US" sz="2100" b="1" dirty="0" smtClean="0"/>
              <a:t>2.</a:t>
            </a:r>
            <a:r>
              <a:rPr lang="en-US" sz="2100" dirty="0" smtClean="0"/>
              <a:t> </a:t>
            </a:r>
            <a:r>
              <a:rPr lang="en-US" sz="2100" b="1" dirty="0" smtClean="0">
                <a:solidFill>
                  <a:schemeClr val="bg1"/>
                </a:solidFill>
              </a:rPr>
              <a:t>Communication and Collaboration</a:t>
            </a:r>
            <a:r>
              <a:rPr lang="en-US" sz="2100" dirty="0" smtClean="0">
                <a:solidFill>
                  <a:schemeClr val="bg1"/>
                </a:solidFill>
              </a:rPr>
              <a:t>  </a:t>
            </a:r>
            <a:r>
              <a:rPr lang="en-US" sz="2100" dirty="0" smtClean="0"/>
              <a:t> Students use digital media and environments to communicate and work collaboratively, including at a distance, to support individual learning and contribute to the learning of others. Students:</a:t>
            </a:r>
          </a:p>
          <a:p>
            <a:endParaRPr lang="en-US" sz="2100" dirty="0" smtClean="0"/>
          </a:p>
          <a:p>
            <a:r>
              <a:rPr lang="en-US" sz="2100" dirty="0" smtClean="0"/>
              <a:t> a. interact, collaborate, and publish with peers, experts, or others employing a variety of digital environments and media. </a:t>
            </a:r>
          </a:p>
          <a:p>
            <a:r>
              <a:rPr lang="en-US" sz="2100" dirty="0" smtClean="0"/>
              <a:t>b. communicate information and ideas effectively to multiple audiences using a variety of media and formats. </a:t>
            </a:r>
          </a:p>
          <a:p>
            <a:r>
              <a:rPr lang="en-US" sz="2100" dirty="0" smtClean="0"/>
              <a:t>c. develop cultural understanding and global awareness by engaging with learners of other cultures. </a:t>
            </a:r>
          </a:p>
          <a:p>
            <a:r>
              <a:rPr lang="en-US" sz="2100" dirty="0" smtClean="0"/>
              <a:t>d. contribute to project teams to produce original works or solve problems.</a:t>
            </a:r>
          </a:p>
          <a:p>
            <a:endParaRPr lang="en-US" dirty="0"/>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 Continued</a:t>
            </a:r>
            <a:endParaRPr lang="en-US" dirty="0"/>
          </a:p>
        </p:txBody>
      </p:sp>
      <p:sp>
        <p:nvSpPr>
          <p:cNvPr id="3" name="Content Placeholder 2"/>
          <p:cNvSpPr>
            <a:spLocks noGrp="1"/>
          </p:cNvSpPr>
          <p:nvPr>
            <p:ph idx="1"/>
          </p:nvPr>
        </p:nvSpPr>
        <p:spPr/>
        <p:txBody>
          <a:bodyPr/>
          <a:lstStyle/>
          <a:p>
            <a:r>
              <a:rPr lang="en-US" sz="1800" b="1" dirty="0" smtClean="0"/>
              <a:t>4.</a:t>
            </a:r>
            <a:r>
              <a:rPr lang="en-US" sz="1800" dirty="0" smtClean="0"/>
              <a:t> </a:t>
            </a:r>
            <a:r>
              <a:rPr lang="en-US" sz="1800" b="1" dirty="0" smtClean="0">
                <a:solidFill>
                  <a:schemeClr val="bg1"/>
                </a:solidFill>
              </a:rPr>
              <a:t>Critical Thinking, Problem Solving, and Decision Making</a:t>
            </a:r>
            <a:r>
              <a:rPr lang="en-US" sz="1800" dirty="0" smtClean="0">
                <a:solidFill>
                  <a:schemeClr val="bg1"/>
                </a:solidFill>
              </a:rPr>
              <a:t> </a:t>
            </a:r>
            <a:r>
              <a:rPr lang="en-US" sz="1800" dirty="0" smtClean="0"/>
              <a:t>  Students use critical thinking skills to plan and conduct research, manage projects, solve problems, and make informed decisions using appropriate digital tools and resources. Students:</a:t>
            </a:r>
          </a:p>
          <a:p>
            <a:pPr>
              <a:buNone/>
            </a:pPr>
            <a:r>
              <a:rPr lang="en-US" sz="1800" dirty="0" smtClean="0"/>
              <a:t>  </a:t>
            </a:r>
          </a:p>
          <a:p>
            <a:r>
              <a:rPr lang="en-US" sz="1800" dirty="0" smtClean="0"/>
              <a:t>a. identify and define authentic problems and significant questions for investigation. </a:t>
            </a:r>
          </a:p>
          <a:p>
            <a:r>
              <a:rPr lang="en-US" sz="1800" dirty="0" smtClean="0"/>
              <a:t>b. plan and manage activities to develop a solution or complete a project. </a:t>
            </a:r>
          </a:p>
          <a:p>
            <a:r>
              <a:rPr lang="en-US" sz="1800" dirty="0" smtClean="0"/>
              <a:t>c. collect and analyze data to identify solutions and/or make informed decisions. </a:t>
            </a:r>
          </a:p>
          <a:p>
            <a:r>
              <a:rPr lang="en-US" sz="1800" dirty="0" smtClean="0"/>
              <a:t>d. use multiple processes and diverse perspectives to explore alternative solutions.</a:t>
            </a:r>
          </a:p>
          <a:p>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normAutofit fontScale="90000"/>
          </a:bodyPr>
          <a:lstStyle/>
          <a:p>
            <a:r>
              <a:rPr lang="en-US" dirty="0" err="1" smtClean="0"/>
              <a:t>Filamentality</a:t>
            </a:r>
            <a:r>
              <a:rPr lang="en-US" dirty="0" smtClean="0"/>
              <a:t> Project</a:t>
            </a:r>
            <a:endParaRPr lang="en-US" dirty="0"/>
          </a:p>
        </p:txBody>
      </p:sp>
      <p:pic>
        <p:nvPicPr>
          <p:cNvPr id="1026" name="Picture 2">
            <a:hlinkClick r:id="rId3"/>
          </p:cNvPr>
          <p:cNvPicPr>
            <a:picLocks noGrp="1" noChangeAspect="1" noChangeArrowheads="1"/>
          </p:cNvPicPr>
          <p:nvPr>
            <p:ph idx="1"/>
          </p:nvPr>
        </p:nvPicPr>
        <p:blipFill>
          <a:blip r:embed="rId4"/>
          <a:srcRect t="14565" r="1450" b="6136"/>
          <a:stretch>
            <a:fillRect/>
          </a:stretch>
        </p:blipFill>
        <p:spPr bwMode="auto">
          <a:xfrm>
            <a:off x="0" y="914400"/>
            <a:ext cx="9143999" cy="59436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normAutofit/>
          </a:bodyPr>
          <a:lstStyle/>
          <a:p>
            <a:pPr algn="ctr"/>
            <a:r>
              <a:rPr lang="en-US" sz="5400" dirty="0" smtClean="0">
                <a:solidFill>
                  <a:schemeClr val="accent6">
                    <a:lumMod val="60000"/>
                    <a:lumOff val="40000"/>
                  </a:schemeClr>
                </a:solidFill>
              </a:rPr>
              <a:t>What strategies can we use to find the factors of polynomials?</a:t>
            </a:r>
            <a:endParaRPr lang="en-US" sz="5400" dirty="0">
              <a:solidFill>
                <a:schemeClr val="accent6">
                  <a:lumMod val="60000"/>
                  <a:lumOff val="40000"/>
                </a:schemeClr>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a:t>
            </a:r>
            <a:r>
              <a:rPr lang="en-US" dirty="0" smtClean="0"/>
              <a:t>Plan #1</a:t>
            </a:r>
            <a:endParaRPr lang="en-US" dirty="0"/>
          </a:p>
        </p:txBody>
      </p:sp>
      <p:sp>
        <p:nvSpPr>
          <p:cNvPr id="3" name="Content Placeholder 2"/>
          <p:cNvSpPr>
            <a:spLocks noGrp="1"/>
          </p:cNvSpPr>
          <p:nvPr>
            <p:ph idx="1"/>
          </p:nvPr>
        </p:nvSpPr>
        <p:spPr/>
        <p:txBody>
          <a:bodyPr>
            <a:normAutofit/>
          </a:bodyPr>
          <a:lstStyle/>
          <a:p>
            <a:r>
              <a:rPr lang="en-US" sz="1800" dirty="0" smtClean="0">
                <a:solidFill>
                  <a:schemeClr val="bg1"/>
                </a:solidFill>
              </a:rPr>
              <a:t>Topic</a:t>
            </a:r>
            <a:r>
              <a:rPr lang="en-US" sz="1800" dirty="0" smtClean="0"/>
              <a:t>: Factoring using the greatest common factor.</a:t>
            </a:r>
          </a:p>
          <a:p>
            <a:pPr>
              <a:buNone/>
            </a:pPr>
            <a:endParaRPr lang="en-US" sz="1800" dirty="0" smtClean="0"/>
          </a:p>
          <a:p>
            <a:endParaRPr lang="en-US" sz="1800" dirty="0" smtClean="0">
              <a:solidFill>
                <a:schemeClr val="bg1"/>
              </a:solidFill>
            </a:endParaRPr>
          </a:p>
          <a:p>
            <a:r>
              <a:rPr lang="en-US" sz="1800" dirty="0" smtClean="0">
                <a:solidFill>
                  <a:schemeClr val="bg1"/>
                </a:solidFill>
              </a:rPr>
              <a:t>Motivational Activity: </a:t>
            </a:r>
            <a:r>
              <a:rPr lang="en-US" sz="1800" dirty="0" smtClean="0"/>
              <a:t>Students will answer a word problem to find the GCF between two numbers. Once they do that, students will create their own problem and give it to a partner to have them solve it.</a:t>
            </a:r>
          </a:p>
          <a:p>
            <a:pPr>
              <a:buNone/>
            </a:pPr>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Objective</a:t>
            </a:r>
            <a:r>
              <a:rPr lang="en-US" sz="1800" dirty="0" smtClean="0"/>
              <a:t>: The main objective of this lesson is to have students learn how to factor using the greatest common factor. Students will make PowerPoint presentations and be provided with worksheets with numerous problems to be completed at school and at home for homework. </a:t>
            </a:r>
            <a:r>
              <a:rPr lang="en-US" sz="1800" dirty="0" smtClean="0"/>
              <a:t>Students will also play a matching game and this game will assess the students to see which students understand the material and which students are struggling.</a:t>
            </a:r>
          </a:p>
          <a:p>
            <a:endParaRPr lang="en-US" sz="1800" dirty="0" smtClean="0"/>
          </a:p>
        </p:txBody>
      </p:sp>
      <p:pic>
        <p:nvPicPr>
          <p:cNvPr id="3074" name="Picture 2" descr="C:\Documents and Settings\Ryann\Local Settings\Temporary Internet Files\Content.IE5\C0MO6ETH\dglxasset[2].aspx"/>
          <p:cNvPicPr>
            <a:picLocks noChangeAspect="1" noChangeArrowheads="1"/>
          </p:cNvPicPr>
          <p:nvPr/>
        </p:nvPicPr>
        <p:blipFill>
          <a:blip r:embed="rId3"/>
          <a:srcRect/>
          <a:stretch>
            <a:fillRect/>
          </a:stretch>
        </p:blipFill>
        <p:spPr bwMode="auto">
          <a:xfrm>
            <a:off x="6858000" y="609600"/>
            <a:ext cx="1857375" cy="1641475"/>
          </a:xfrm>
          <a:prstGeom prst="rect">
            <a:avLst/>
          </a:prstGeom>
          <a:noFill/>
        </p:spPr>
      </p:pic>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3" name="Picture 3"/>
          <p:cNvPicPr>
            <a:picLocks noGrp="1" noChangeAspect="1" noChangeArrowheads="1"/>
          </p:cNvPicPr>
          <p:nvPr>
            <p:ph idx="1"/>
          </p:nvPr>
        </p:nvPicPr>
        <p:blipFill>
          <a:blip r:embed="rId3"/>
          <a:srcRect t="5556" r="22222" b="31481"/>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for Lesson #1</a:t>
            </a:r>
            <a:endParaRPr lang="en-US" dirty="0"/>
          </a:p>
        </p:txBody>
      </p:sp>
      <p:pic>
        <p:nvPicPr>
          <p:cNvPr id="1026" name="Picture 2">
            <a:hlinkClick r:id="rId3"/>
          </p:cNvPr>
          <p:cNvPicPr>
            <a:picLocks noGrp="1" noChangeAspect="1" noChangeArrowheads="1"/>
          </p:cNvPicPr>
          <p:nvPr>
            <p:ph idx="1"/>
          </p:nvPr>
        </p:nvPicPr>
        <p:blipFill>
          <a:blip r:embed="rId4"/>
          <a:srcRect t="23611" r="862" b="5184"/>
          <a:stretch>
            <a:fillRect/>
          </a:stretch>
        </p:blipFill>
        <p:spPr bwMode="auto">
          <a:xfrm>
            <a:off x="152400" y="1295400"/>
            <a:ext cx="8839200" cy="53340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Rubric for the PowerPoint Presentations</a:t>
            </a:r>
            <a:endParaRPr lang="en-US" dirty="0"/>
          </a:p>
        </p:txBody>
      </p:sp>
      <p:pic>
        <p:nvPicPr>
          <p:cNvPr id="2051" name="Picture 3"/>
          <p:cNvPicPr>
            <a:picLocks noGrp="1" noChangeAspect="1" noChangeArrowheads="1"/>
          </p:cNvPicPr>
          <p:nvPr>
            <p:ph idx="1"/>
          </p:nvPr>
        </p:nvPicPr>
        <p:blipFill>
          <a:blip r:embed="rId3"/>
          <a:srcRect l="23702" t="21038" r="28759" b="6136"/>
          <a:stretch>
            <a:fillRect/>
          </a:stretch>
        </p:blipFill>
        <p:spPr bwMode="auto">
          <a:xfrm>
            <a:off x="609600" y="1600200"/>
            <a:ext cx="8001000" cy="52578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#2</a:t>
            </a:r>
            <a:endParaRPr lang="en-US" dirty="0"/>
          </a:p>
        </p:txBody>
      </p:sp>
      <p:sp>
        <p:nvSpPr>
          <p:cNvPr id="3" name="Content Placeholder 2"/>
          <p:cNvSpPr>
            <a:spLocks noGrp="1"/>
          </p:cNvSpPr>
          <p:nvPr>
            <p:ph idx="1"/>
          </p:nvPr>
        </p:nvSpPr>
        <p:spPr/>
        <p:txBody>
          <a:bodyPr/>
          <a:lstStyle/>
          <a:p>
            <a:r>
              <a:rPr lang="en-US" sz="2000" dirty="0" smtClean="0">
                <a:solidFill>
                  <a:schemeClr val="bg1"/>
                </a:solidFill>
              </a:rPr>
              <a:t>Topic</a:t>
            </a:r>
            <a:r>
              <a:rPr lang="en-US" sz="2000" dirty="0" smtClean="0"/>
              <a:t>: Factoring using the method of Factoring by Grouping.</a:t>
            </a:r>
          </a:p>
          <a:p>
            <a:endParaRPr lang="en-US" sz="2000" dirty="0" smtClean="0"/>
          </a:p>
          <a:p>
            <a:r>
              <a:rPr lang="en-US" sz="2000" dirty="0" smtClean="0">
                <a:solidFill>
                  <a:schemeClr val="bg1"/>
                </a:solidFill>
              </a:rPr>
              <a:t>Motivational Activity</a:t>
            </a:r>
            <a:r>
              <a:rPr lang="en-US" sz="2000" dirty="0" smtClean="0"/>
              <a:t>: Students will use algebraic tiles to help them to visualize the concept of factoring by grouping.</a:t>
            </a:r>
          </a:p>
          <a:p>
            <a:pPr>
              <a:buNone/>
            </a:pPr>
            <a:endParaRPr lang="en-US" sz="2000" dirty="0" smtClean="0"/>
          </a:p>
          <a:p>
            <a:r>
              <a:rPr lang="en-US" sz="2000" dirty="0" smtClean="0">
                <a:solidFill>
                  <a:schemeClr val="bg1"/>
                </a:solidFill>
              </a:rPr>
              <a:t>Objective</a:t>
            </a:r>
            <a:r>
              <a:rPr lang="en-US" sz="2000" dirty="0" smtClean="0"/>
              <a:t>:  </a:t>
            </a:r>
            <a:r>
              <a:rPr lang="en-US" sz="2000" dirty="0" smtClean="0"/>
              <a:t>After learning to factor polynomials using the method of factoring by grouping, students will work in groups to complete the problems in the worksheet. Each group will be assigned one problem to present to the class using SMART Notebook and students will show how they solved the problem.</a:t>
            </a:r>
          </a:p>
          <a:p>
            <a:pPr>
              <a:buNone/>
            </a:pPr>
            <a:endParaRPr lang="en-US" dirty="0" smtClean="0"/>
          </a:p>
        </p:txBody>
      </p:sp>
      <p:pic>
        <p:nvPicPr>
          <p:cNvPr id="4099" name="Picture 3" descr="C:\Documents and Settings\Ryann\Local Settings\Temporary Internet Files\Content.IE5\QIABUVN6\MP900430493[2].jpg"/>
          <p:cNvPicPr>
            <a:picLocks noChangeAspect="1" noChangeArrowheads="1"/>
          </p:cNvPicPr>
          <p:nvPr/>
        </p:nvPicPr>
        <p:blipFill>
          <a:blip r:embed="rId3" cstate="print"/>
          <a:srcRect/>
          <a:stretch>
            <a:fillRect/>
          </a:stretch>
        </p:blipFill>
        <p:spPr bwMode="auto">
          <a:xfrm>
            <a:off x="1371600" y="5181600"/>
            <a:ext cx="2514600" cy="1447800"/>
          </a:xfrm>
          <a:prstGeom prst="rect">
            <a:avLst/>
          </a:prstGeom>
          <a:noFill/>
        </p:spPr>
      </p:pic>
      <p:pic>
        <p:nvPicPr>
          <p:cNvPr id="6" name="Picture 3" descr="C:\Documents and Settings\Ryann\Local Settings\Temporary Internet Files\Content.IE5\C0MO6ETH\dglxasset[4].aspx"/>
          <p:cNvPicPr>
            <a:picLocks noChangeAspect="1" noChangeArrowheads="1"/>
          </p:cNvPicPr>
          <p:nvPr/>
        </p:nvPicPr>
        <p:blipFill>
          <a:blip r:embed="rId4"/>
          <a:srcRect/>
          <a:stretch>
            <a:fillRect/>
          </a:stretch>
        </p:blipFill>
        <p:spPr bwMode="auto">
          <a:xfrm>
            <a:off x="5410200" y="5181600"/>
            <a:ext cx="1690688" cy="14478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06" y="241300"/>
            <a:ext cx="8229600" cy="1143000"/>
          </a:xfrm>
        </p:spPr>
        <p:txBody>
          <a:bodyPr>
            <a:normAutofit fontScale="90000"/>
          </a:bodyPr>
          <a:lstStyle/>
          <a:p>
            <a:r>
              <a:rPr lang="en-US" dirty="0" smtClean="0"/>
              <a:t>YouTube Video and Worksheets</a:t>
            </a:r>
            <a:endParaRPr lang="en-US" dirty="0"/>
          </a:p>
        </p:txBody>
      </p:sp>
      <p:pic>
        <p:nvPicPr>
          <p:cNvPr id="6146" name="Picture 2">
            <a:hlinkClick r:id="rId3"/>
          </p:cNvPr>
          <p:cNvPicPr>
            <a:picLocks noGrp="1" noChangeAspect="1" noChangeArrowheads="1"/>
          </p:cNvPicPr>
          <p:nvPr>
            <p:ph idx="1"/>
          </p:nvPr>
        </p:nvPicPr>
        <p:blipFill>
          <a:blip r:embed="rId4"/>
          <a:srcRect l="11564" t="17801" r="37862" b="19083"/>
          <a:stretch>
            <a:fillRect/>
          </a:stretch>
        </p:blipFill>
        <p:spPr bwMode="auto">
          <a:xfrm>
            <a:off x="228600" y="2057400"/>
            <a:ext cx="3810000" cy="36576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l="23529" t="39000" r="29412" b="6000"/>
          <a:stretch>
            <a:fillRect/>
          </a:stretch>
        </p:blipFill>
        <p:spPr bwMode="auto">
          <a:xfrm>
            <a:off x="4267200" y="1828800"/>
            <a:ext cx="4648200" cy="4038600"/>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Rubric for the Group Project using SMART Notebook</a:t>
            </a:r>
            <a:endParaRPr lang="en-US" dirty="0"/>
          </a:p>
        </p:txBody>
      </p:sp>
      <p:pic>
        <p:nvPicPr>
          <p:cNvPr id="9218" name="Picture 2"/>
          <p:cNvPicPr>
            <a:picLocks noGrp="1" noChangeAspect="1" noChangeArrowheads="1"/>
          </p:cNvPicPr>
          <p:nvPr>
            <p:ph idx="1"/>
          </p:nvPr>
        </p:nvPicPr>
        <p:blipFill>
          <a:blip r:embed="rId3"/>
          <a:srcRect l="20668" t="22657" r="22690" b="6136"/>
          <a:stretch>
            <a:fillRect/>
          </a:stretch>
        </p:blipFill>
        <p:spPr bwMode="auto">
          <a:xfrm>
            <a:off x="381000" y="2057400"/>
            <a:ext cx="8458200" cy="4267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Plans</a:t>
            </a:r>
            <a:endParaRPr lang="en-US" dirty="0"/>
          </a:p>
        </p:txBody>
      </p:sp>
      <p:sp>
        <p:nvSpPr>
          <p:cNvPr id="3" name="Content Placeholder 2"/>
          <p:cNvSpPr>
            <a:spLocks noGrp="1"/>
          </p:cNvSpPr>
          <p:nvPr>
            <p:ph idx="1"/>
          </p:nvPr>
        </p:nvSpPr>
        <p:spPr/>
        <p:txBody>
          <a:bodyPr>
            <a:normAutofit/>
          </a:bodyPr>
          <a:lstStyle/>
          <a:p>
            <a:pPr>
              <a:buNone/>
            </a:pPr>
            <a:r>
              <a:rPr lang="en-US" sz="2400" dirty="0" smtClean="0">
                <a:solidFill>
                  <a:schemeClr val="bg1"/>
                </a:solidFill>
              </a:rPr>
              <a:t>Lesson #3:  Factoring Using the Difference of 2 Squares</a:t>
            </a:r>
          </a:p>
          <a:p>
            <a:r>
              <a:rPr lang="en-US" sz="2400" dirty="0" smtClean="0"/>
              <a:t>Students will split into groups and watch videos about how to factor the difference of 2 squares. After watching the  video, each group will present the information they got out of the video and the steps that are necessary to solve problems</a:t>
            </a:r>
            <a:r>
              <a:rPr lang="en-US" sz="2400" dirty="0" smtClean="0"/>
              <a:t>.</a:t>
            </a:r>
          </a:p>
          <a:p>
            <a:pPr>
              <a:buNone/>
            </a:pPr>
            <a:endParaRPr lang="en-US" sz="2400" dirty="0" smtClean="0"/>
          </a:p>
          <a:p>
            <a:pPr>
              <a:buNone/>
            </a:pPr>
            <a:r>
              <a:rPr lang="en-US" sz="2400" dirty="0" smtClean="0">
                <a:solidFill>
                  <a:schemeClr val="bg1"/>
                </a:solidFill>
              </a:rPr>
              <a:t>Lesson #4: Trinomials</a:t>
            </a:r>
          </a:p>
          <a:p>
            <a:r>
              <a:rPr lang="en-US" sz="2400" dirty="0" smtClean="0"/>
              <a:t>Students will use an Internet Hotlist to read about trinomials and then students will work in pairs to answer all of the questions from both math pages.</a:t>
            </a:r>
            <a:endParaRPr lang="en-US" sz="2400" dirty="0"/>
          </a:p>
        </p:txBody>
      </p:sp>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Plans Continued</a:t>
            </a:r>
            <a:endParaRPr lang="en-US" dirty="0"/>
          </a:p>
        </p:txBody>
      </p:sp>
      <p:sp>
        <p:nvSpPr>
          <p:cNvPr id="3" name="Content Placeholder 2"/>
          <p:cNvSpPr>
            <a:spLocks noGrp="1"/>
          </p:cNvSpPr>
          <p:nvPr>
            <p:ph idx="1"/>
          </p:nvPr>
        </p:nvSpPr>
        <p:spPr/>
        <p:txBody>
          <a:bodyPr>
            <a:normAutofit/>
          </a:bodyPr>
          <a:lstStyle/>
          <a:p>
            <a:pPr>
              <a:buNone/>
            </a:pPr>
            <a:r>
              <a:rPr lang="en-US" sz="2000" dirty="0" smtClean="0">
                <a:solidFill>
                  <a:schemeClr val="bg1"/>
                </a:solidFill>
              </a:rPr>
              <a:t>Lesson #5: Factoring Trinomial Squares</a:t>
            </a:r>
          </a:p>
          <a:p>
            <a:r>
              <a:rPr lang="en-US" sz="2000" dirty="0" smtClean="0"/>
              <a:t>Students will read about trinomial squares and in their notebooks they will summarize what trinomial squares are and the steps to solving a trinomial square</a:t>
            </a:r>
            <a:r>
              <a:rPr lang="en-US" sz="2000" dirty="0" smtClean="0"/>
              <a:t>.</a:t>
            </a:r>
          </a:p>
          <a:p>
            <a:pPr>
              <a:buNone/>
            </a:pPr>
            <a:endParaRPr lang="en-US" sz="2000" dirty="0" smtClean="0"/>
          </a:p>
          <a:p>
            <a:pPr>
              <a:buNone/>
            </a:pPr>
            <a:r>
              <a:rPr lang="en-US" sz="2000" dirty="0" smtClean="0">
                <a:solidFill>
                  <a:schemeClr val="bg1"/>
                </a:solidFill>
              </a:rPr>
              <a:t>Lesson #6: Solving Equations by Factoring</a:t>
            </a:r>
          </a:p>
          <a:p>
            <a:r>
              <a:rPr lang="en-US" sz="2000" dirty="0" smtClean="0"/>
              <a:t>Students will use all of what they learned about factoring polynomials to help them to solve equations by factoring. They should write down all of the rules and steps that they learned for each different strategy on one page and use that as a reference to help them to solve equations</a:t>
            </a:r>
            <a:r>
              <a:rPr lang="en-US" sz="2000" dirty="0" smtClean="0"/>
              <a:t>.</a:t>
            </a:r>
          </a:p>
          <a:p>
            <a:pPr>
              <a:buNone/>
            </a:pPr>
            <a:endParaRPr lang="en-US" sz="2000" dirty="0" smtClean="0"/>
          </a:p>
          <a:p>
            <a:pPr>
              <a:buNone/>
            </a:pPr>
            <a:r>
              <a:rPr lang="en-US" sz="2000" dirty="0" smtClean="0"/>
              <a:t>     </a:t>
            </a:r>
            <a:r>
              <a:rPr lang="en-US" sz="2000" dirty="0" smtClean="0">
                <a:solidFill>
                  <a:schemeClr val="bg1"/>
                </a:solidFill>
              </a:rPr>
              <a:t>Review for Exam</a:t>
            </a:r>
            <a:r>
              <a:rPr lang="en-US" sz="2000" dirty="0" smtClean="0"/>
              <a:t>			              </a:t>
            </a:r>
            <a:r>
              <a:rPr lang="en-US" sz="2000" dirty="0" err="1" smtClean="0">
                <a:solidFill>
                  <a:schemeClr val="bg1"/>
                </a:solidFill>
              </a:rPr>
              <a:t>EXAM</a:t>
            </a:r>
            <a:endParaRPr lang="en-US" sz="2000" dirty="0">
              <a:solidFill>
                <a:schemeClr val="bg1"/>
              </a:solidFill>
            </a:endParaRPr>
          </a:p>
        </p:txBody>
      </p:sp>
      <p:pic>
        <p:nvPicPr>
          <p:cNvPr id="8195" name="Picture 3" descr="C:\Program Files\Microsoft Office\MEDIA\OFFICE12\Bullets\BD21298_.gif"/>
          <p:cNvPicPr>
            <a:picLocks noChangeAspect="1" noChangeArrowheads="1"/>
          </p:cNvPicPr>
          <p:nvPr/>
        </p:nvPicPr>
        <p:blipFill>
          <a:blip r:embed="rId3"/>
          <a:srcRect/>
          <a:stretch>
            <a:fillRect/>
          </a:stretch>
        </p:blipFill>
        <p:spPr bwMode="auto">
          <a:xfrm flipV="1">
            <a:off x="3810000" y="5638800"/>
            <a:ext cx="1371600" cy="471488"/>
          </a:xfrm>
          <a:prstGeom prst="rect">
            <a:avLst/>
          </a:prstGeom>
          <a:noFill/>
        </p:spPr>
      </p:pic>
    </p:spTree>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2 Different Forms of Technology</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In the first lesson, I incorporated a PowerPoint activity in which students will work in groups to create a presentation about factoring using the greatest common factor.</a:t>
            </a:r>
          </a:p>
          <a:p>
            <a:endParaRPr lang="en-US" sz="2000" dirty="0" smtClean="0"/>
          </a:p>
          <a:p>
            <a:r>
              <a:rPr lang="en-US" sz="2000" dirty="0" smtClean="0"/>
              <a:t>In the second lesson, I had the students watch a video from YouTube. I also had the students work in groups to solve a problem and then use SMART Notebook to show the class how they solved the problem.</a:t>
            </a:r>
          </a:p>
          <a:p>
            <a:endParaRPr lang="en-US" sz="2000" dirty="0" smtClean="0"/>
          </a:p>
          <a:p>
            <a:r>
              <a:rPr lang="en-US" sz="2000" dirty="0" smtClean="0"/>
              <a:t>Assistive technology for students that are visually impaired can be full page magnifiers. Students can also use the JAWS for Windows Screen Reading Software which lets students work with many applications. Another assistive technology would be an </a:t>
            </a:r>
            <a:r>
              <a:rPr lang="en-US" sz="2000" dirty="0" err="1" smtClean="0"/>
              <a:t>EasyRead</a:t>
            </a:r>
            <a:r>
              <a:rPr lang="en-US" sz="2000" dirty="0" smtClean="0"/>
              <a:t> which is soft ware that you can download to Internet Explorer that allows you to view different web pages at any size you want.</a:t>
            </a:r>
            <a:endParaRPr lang="en-US" sz="2000" dirty="0" smtClean="0"/>
          </a:p>
          <a:p>
            <a:endParaRPr lang="en-US" sz="2000" dirty="0" smtClean="0"/>
          </a:p>
          <a:p>
            <a:r>
              <a:rPr lang="en-US" sz="2000" dirty="0" smtClean="0"/>
              <a:t>Assistive technology for students with ADHD can be computer based educational software. That can helps students to keep their focus. </a:t>
            </a:r>
            <a:endParaRPr lang="en-US" sz="2000" dirty="0"/>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Weebly</a:t>
            </a:r>
            <a:r>
              <a:rPr lang="en-US" dirty="0" smtClean="0"/>
              <a:t> Website</a:t>
            </a:r>
            <a:br>
              <a:rPr lang="en-US" dirty="0" smtClean="0"/>
            </a:br>
            <a:r>
              <a:rPr lang="en-US" dirty="0" smtClean="0"/>
              <a:t/>
            </a:r>
            <a:br>
              <a:rPr lang="en-US" dirty="0" smtClean="0"/>
            </a:br>
            <a:r>
              <a:rPr lang="en-US" sz="2700" dirty="0" smtClean="0"/>
              <a:t>http://factoringunitplan.weebly.com/</a:t>
            </a:r>
            <a:endParaRPr lang="en-US" sz="2700" dirty="0"/>
          </a:p>
        </p:txBody>
      </p:sp>
      <p:pic>
        <p:nvPicPr>
          <p:cNvPr id="12290" name="Picture 2">
            <a:hlinkClick r:id="rId3"/>
          </p:cNvPr>
          <p:cNvPicPr>
            <a:picLocks noGrp="1" noChangeAspect="1" noChangeArrowheads="1"/>
          </p:cNvPicPr>
          <p:nvPr>
            <p:ph idx="1"/>
          </p:nvPr>
        </p:nvPicPr>
        <p:blipFill>
          <a:blip r:embed="rId4"/>
          <a:srcRect l="6507" t="17802" r="10553" b="4518"/>
          <a:stretch>
            <a:fillRect/>
          </a:stretch>
        </p:blipFill>
        <p:spPr bwMode="auto">
          <a:xfrm>
            <a:off x="838200" y="1981200"/>
            <a:ext cx="7848600" cy="48768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dirty="0" smtClean="0">
                <a:latin typeface="Arial" pitchFamily="34" charset="0"/>
              </a:rPr>
              <a:t>Introduction</a:t>
            </a:r>
            <a:endParaRPr lang="en-US" dirty="0">
              <a:latin typeface="Arial" pitchFamily="34" charset="0"/>
            </a:endParaRPr>
          </a:p>
        </p:txBody>
      </p:sp>
      <p:sp>
        <p:nvSpPr>
          <p:cNvPr id="3" name="Content Placeholder 2"/>
          <p:cNvSpPr>
            <a:spLocks noGrp="1"/>
          </p:cNvSpPr>
          <p:nvPr>
            <p:ph idx="1"/>
          </p:nvPr>
        </p:nvSpPr>
        <p:spPr>
          <a:xfrm>
            <a:off x="457200" y="1828800"/>
            <a:ext cx="8229600" cy="4648200"/>
          </a:xfrm>
        </p:spPr>
        <p:txBody>
          <a:bodyPr/>
          <a:lstStyle/>
          <a:p>
            <a:r>
              <a:rPr lang="en-US" sz="2400" dirty="0" smtClean="0">
                <a:latin typeface="Arial" pitchFamily="34" charset="0"/>
              </a:rPr>
              <a:t>Factoring is an important, yet difficult concept to grasp and is a building block to many other </a:t>
            </a:r>
            <a:r>
              <a:rPr lang="en-US" sz="2400" dirty="0" smtClean="0">
                <a:latin typeface="Arial" pitchFamily="34" charset="0"/>
              </a:rPr>
              <a:t>units in mathematics. </a:t>
            </a:r>
            <a:r>
              <a:rPr lang="en-US" sz="2400" dirty="0" smtClean="0">
                <a:latin typeface="Arial" pitchFamily="34" charset="0"/>
              </a:rPr>
              <a:t>This unit is aimed for students to be able to understand the concept of how to factor polynomials. It goes over important strategies that are extremely helpful and beneficial for solving polynomials. Some important strategies that will be covered are using the greatest common factor, difference of two squares, trinomials, trinomial squares, and factoring by grouping. These strategies will also be helpful when solving equations.</a:t>
            </a:r>
            <a:endParaRPr lang="en-US" sz="2400" dirty="0">
              <a:latin typeface="Arial" pitchFamily="34" charset="0"/>
            </a:endParaRPr>
          </a:p>
        </p:txBody>
      </p:sp>
      <p:pic>
        <p:nvPicPr>
          <p:cNvPr id="3074" name="Picture 2" descr="C:\Documents and Settings\Ryann\Local Settings\Temporary Internet Files\Content.IE5\QIABUVN6\MP900400377[2].jpg"/>
          <p:cNvPicPr>
            <a:picLocks noChangeAspect="1" noChangeArrowheads="1"/>
          </p:cNvPicPr>
          <p:nvPr/>
        </p:nvPicPr>
        <p:blipFill>
          <a:blip r:embed="rId3" cstate="print"/>
          <a:srcRect/>
          <a:stretch>
            <a:fillRect/>
          </a:stretch>
        </p:blipFill>
        <p:spPr bwMode="auto">
          <a:xfrm>
            <a:off x="6705600" y="304800"/>
            <a:ext cx="1574292" cy="1484376"/>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the Project</a:t>
            </a:r>
            <a:endParaRPr lang="en-US"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lnSpc>
                <a:spcPct val="80000"/>
              </a:lnSpc>
            </a:pPr>
            <a:r>
              <a:rPr lang="en-US" sz="2600" dirty="0" smtClean="0"/>
              <a:t>Subject: </a:t>
            </a:r>
            <a:r>
              <a:rPr lang="en-US" sz="2600" dirty="0" smtClean="0"/>
              <a:t>Mathematics - Algebra</a:t>
            </a:r>
            <a:endParaRPr lang="en-US" sz="2600" dirty="0" smtClean="0"/>
          </a:p>
          <a:p>
            <a:pPr>
              <a:lnSpc>
                <a:spcPct val="80000"/>
              </a:lnSpc>
            </a:pPr>
            <a:r>
              <a:rPr lang="en-US" sz="2600" dirty="0" smtClean="0"/>
              <a:t>Grade Level: 9th </a:t>
            </a:r>
          </a:p>
          <a:p>
            <a:pPr>
              <a:lnSpc>
                <a:spcPct val="80000"/>
              </a:lnSpc>
            </a:pPr>
            <a:r>
              <a:rPr lang="en-US" sz="2600" dirty="0" smtClean="0"/>
              <a:t>Team Teaching or Collaboration: No</a:t>
            </a:r>
          </a:p>
          <a:p>
            <a:pPr>
              <a:lnSpc>
                <a:spcPct val="80000"/>
              </a:lnSpc>
            </a:pPr>
            <a:r>
              <a:rPr lang="en-US" sz="2600" dirty="0" smtClean="0"/>
              <a:t>Class Size: </a:t>
            </a:r>
            <a:r>
              <a:rPr lang="en-US" sz="2600" dirty="0" smtClean="0"/>
              <a:t>25 </a:t>
            </a:r>
            <a:r>
              <a:rPr lang="en-US" sz="2600" dirty="0" smtClean="0"/>
              <a:t>students</a:t>
            </a:r>
          </a:p>
          <a:p>
            <a:pPr>
              <a:lnSpc>
                <a:spcPct val="80000"/>
              </a:lnSpc>
            </a:pPr>
            <a:r>
              <a:rPr lang="en-US" sz="2600" dirty="0" smtClean="0"/>
              <a:t>Students with Special Needs: 1 </a:t>
            </a:r>
            <a:r>
              <a:rPr lang="en-US" sz="2600" dirty="0" smtClean="0"/>
              <a:t>Student with ADHD and one student that has visual impairment. </a:t>
            </a:r>
            <a:endParaRPr lang="en-US" sz="2600" dirty="0" smtClean="0"/>
          </a:p>
          <a:p>
            <a:pPr>
              <a:lnSpc>
                <a:spcPct val="80000"/>
              </a:lnSpc>
            </a:pPr>
            <a:r>
              <a:rPr lang="en-US" sz="2600" dirty="0" smtClean="0"/>
              <a:t>Students’ Experience with Technology: Internet, Emailing, Texting</a:t>
            </a:r>
            <a:r>
              <a:rPr lang="en-US" sz="2600" dirty="0" smtClean="0"/>
              <a:t>, </a:t>
            </a:r>
            <a:r>
              <a:rPr lang="en-US" sz="2600" dirty="0" err="1" smtClean="0"/>
              <a:t>Ipods</a:t>
            </a:r>
            <a:endParaRPr lang="en-US" sz="2600" dirty="0" smtClean="0"/>
          </a:p>
          <a:p>
            <a:pPr>
              <a:lnSpc>
                <a:spcPct val="80000"/>
              </a:lnSpc>
            </a:pPr>
            <a:r>
              <a:rPr lang="en-US" sz="2600" dirty="0" smtClean="0"/>
              <a:t>Class Access to Technology: </a:t>
            </a:r>
            <a:r>
              <a:rPr lang="en-US" sz="2600" dirty="0" smtClean="0"/>
              <a:t>There is a SMART board, there are a few computers with Internet access in the back of the room, the </a:t>
            </a:r>
            <a:r>
              <a:rPr lang="en-US" sz="2600" dirty="0" smtClean="0"/>
              <a:t>computer </a:t>
            </a:r>
            <a:r>
              <a:rPr lang="en-US" sz="2600" dirty="0" smtClean="0"/>
              <a:t>lab in the library, and a personal </a:t>
            </a:r>
            <a:r>
              <a:rPr lang="en-US" sz="2600" dirty="0" smtClean="0"/>
              <a:t>computer at </a:t>
            </a:r>
            <a:r>
              <a:rPr lang="en-US" sz="2600" dirty="0" smtClean="0"/>
              <a:t>home</a:t>
            </a:r>
            <a:endParaRPr lang="en-US" sz="2600" dirty="0" smtClean="0"/>
          </a:p>
          <a:p>
            <a:r>
              <a:rPr lang="en-US" sz="2600" dirty="0" smtClean="0">
                <a:latin typeface="Book Antiqua" pitchFamily="18" charset="0"/>
              </a:rPr>
              <a:t>Where do the two detailed lessons fit into my unit?</a:t>
            </a:r>
          </a:p>
          <a:p>
            <a:pPr>
              <a:buNone/>
            </a:pPr>
            <a:r>
              <a:rPr lang="en-US" sz="2600" dirty="0" smtClean="0">
                <a:latin typeface="Book Antiqua" pitchFamily="18" charset="0"/>
              </a:rPr>
              <a:t>     The </a:t>
            </a:r>
            <a:r>
              <a:rPr lang="en-US" sz="2600" dirty="0" smtClean="0">
                <a:latin typeface="Book Antiqua" pitchFamily="18" charset="0"/>
              </a:rPr>
              <a:t>first one is at the beginning and the second one after the first one.</a:t>
            </a:r>
          </a:p>
          <a:p>
            <a:pPr>
              <a:buNone/>
            </a:pPr>
            <a:endParaRPr lang="en-US" dirty="0"/>
          </a:p>
        </p:txBody>
      </p:sp>
      <p:pic>
        <p:nvPicPr>
          <p:cNvPr id="4" name="Picture 2" descr="C:\Documents and Settings\User\Local Settings\Temporary Internet Files\Content.IE5\GBRMGJ53\MC900130271[1].wmf"/>
          <p:cNvPicPr>
            <a:picLocks noChangeAspect="1" noChangeArrowheads="1"/>
          </p:cNvPicPr>
          <p:nvPr/>
        </p:nvPicPr>
        <p:blipFill>
          <a:blip r:embed="rId3"/>
          <a:srcRect/>
          <a:stretch>
            <a:fillRect/>
          </a:stretch>
        </p:blipFill>
        <p:spPr bwMode="auto">
          <a:xfrm>
            <a:off x="7620000" y="304800"/>
            <a:ext cx="1295400" cy="11878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Aim of the Project</a:t>
            </a:r>
            <a:endParaRPr lang="en-US" dirty="0">
              <a:latin typeface="Arial" pitchFamily="34" charset="0"/>
            </a:endParaRPr>
          </a:p>
        </p:txBody>
      </p:sp>
      <p:sp>
        <p:nvSpPr>
          <p:cNvPr id="3" name="Content Placeholder 2"/>
          <p:cNvSpPr>
            <a:spLocks noGrp="1"/>
          </p:cNvSpPr>
          <p:nvPr>
            <p:ph idx="1"/>
          </p:nvPr>
        </p:nvSpPr>
        <p:spPr/>
        <p:txBody>
          <a:bodyPr/>
          <a:lstStyle/>
          <a:p>
            <a:r>
              <a:rPr lang="en-US" sz="2000" dirty="0" smtClean="0">
                <a:latin typeface="Arial" pitchFamily="34" charset="0"/>
              </a:rPr>
              <a:t>The aim of this unit is to have students be able to understand how to factor polynomials. Throughout the unit, students will learn different strategies that they will use </a:t>
            </a:r>
            <a:r>
              <a:rPr lang="en-US" sz="2000" dirty="0" smtClean="0">
                <a:latin typeface="Arial" pitchFamily="34" charset="0"/>
              </a:rPr>
              <a:t>to help them to </a:t>
            </a:r>
            <a:r>
              <a:rPr lang="en-US" sz="2000" dirty="0" smtClean="0">
                <a:latin typeface="Arial" pitchFamily="34" charset="0"/>
              </a:rPr>
              <a:t>factor different polynomials and solve many </a:t>
            </a:r>
            <a:r>
              <a:rPr lang="en-US" sz="2000" dirty="0" smtClean="0">
                <a:latin typeface="Arial" pitchFamily="34" charset="0"/>
              </a:rPr>
              <a:t>questions. </a:t>
            </a:r>
            <a:r>
              <a:rPr lang="en-US" sz="2000" dirty="0" smtClean="0">
                <a:latin typeface="Arial" pitchFamily="34" charset="0"/>
              </a:rPr>
              <a:t>The worksheets, projects and activities will help </a:t>
            </a:r>
            <a:r>
              <a:rPr lang="en-US" sz="2000" dirty="0" smtClean="0">
                <a:latin typeface="Arial" pitchFamily="34" charset="0"/>
              </a:rPr>
              <a:t>to assist </a:t>
            </a:r>
            <a:r>
              <a:rPr lang="en-US" sz="2000" dirty="0" smtClean="0">
                <a:latin typeface="Arial" pitchFamily="34" charset="0"/>
              </a:rPr>
              <a:t>them to prepare for the exam at the end of the unit.</a:t>
            </a:r>
          </a:p>
          <a:p>
            <a:pPr>
              <a:buNone/>
            </a:pPr>
            <a:endParaRPr lang="en-US" sz="2000" dirty="0" smtClean="0">
              <a:latin typeface="Arial" pitchFamily="34" charset="0"/>
            </a:endParaRPr>
          </a:p>
          <a:p>
            <a:r>
              <a:rPr lang="en-US" sz="2000" dirty="0" smtClean="0">
                <a:latin typeface="Arial" pitchFamily="34" charset="0"/>
              </a:rPr>
              <a:t>The students will demonstrate the knowledge they learn by watching videos, making PowerPoint presentations, and working in groups to solve problems. </a:t>
            </a:r>
            <a:r>
              <a:rPr lang="en-US" sz="2000" dirty="0" smtClean="0">
                <a:latin typeface="Arial" pitchFamily="34" charset="0"/>
              </a:rPr>
              <a:t>Students will be given many problems that will be completed for homework as well. At </a:t>
            </a:r>
            <a:r>
              <a:rPr lang="en-US" sz="2000" dirty="0" smtClean="0">
                <a:latin typeface="Arial" pitchFamily="34" charset="0"/>
              </a:rPr>
              <a:t>the end of the unit, students will take an exam in order to test their knowledge about everything we covered in class.</a:t>
            </a:r>
            <a:endParaRPr lang="en-US" sz="2000" dirty="0">
              <a:latin typeface="Arial" pitchFamily="34" charset="0"/>
            </a:endParaRPr>
          </a:p>
        </p:txBody>
      </p:sp>
      <p:pic>
        <p:nvPicPr>
          <p:cNvPr id="4098" name="Picture 2" descr="C:\Documents and Settings\Ryann\Local Settings\Temporary Internet Files\Content.IE5\CP2NCT6R\dglxasset[1].aspx"/>
          <p:cNvPicPr>
            <a:picLocks noChangeAspect="1" noChangeArrowheads="1"/>
          </p:cNvPicPr>
          <p:nvPr/>
        </p:nvPicPr>
        <p:blipFill>
          <a:blip r:embed="rId3"/>
          <a:srcRect/>
          <a:stretch>
            <a:fillRect/>
          </a:stretch>
        </p:blipFill>
        <p:spPr bwMode="auto">
          <a:xfrm>
            <a:off x="3657600" y="5791200"/>
            <a:ext cx="2072030" cy="1066800"/>
          </a:xfrm>
          <a:prstGeom prst="rect">
            <a:avLst/>
          </a:prstGeom>
          <a:noFill/>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Justification</a:t>
            </a:r>
            <a:endParaRPr lang="en-US" dirty="0">
              <a:latin typeface="Arial"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Arial" pitchFamily="34" charset="0"/>
              </a:rPr>
              <a:t>I am using technology in my unit in order to make learning algebra more interactive and enjoyable for the students. I think incorporating technology such as using SMART Notebook and having the students use PowerPoint </a:t>
            </a:r>
            <a:r>
              <a:rPr lang="en-US" sz="2400" dirty="0" smtClean="0">
                <a:latin typeface="Arial" pitchFamily="34" charset="0"/>
              </a:rPr>
              <a:t>to make presentations about material we are covering will </a:t>
            </a:r>
            <a:r>
              <a:rPr lang="en-US" sz="2400" dirty="0" smtClean="0">
                <a:latin typeface="Arial" pitchFamily="34" charset="0"/>
              </a:rPr>
              <a:t>make the lessons fun for the students and it will make some of concepts </a:t>
            </a:r>
            <a:r>
              <a:rPr lang="en-US" sz="2400" dirty="0" smtClean="0">
                <a:latin typeface="Arial" pitchFamily="34" charset="0"/>
              </a:rPr>
              <a:t>more fun to learn and understand. Sometimes incorporating technology is a nice change of pace in the classroom. Technology supports my curriculum because the students will be using technology for help with solving problems and they will be using it for homework problems and reviewing material.</a:t>
            </a:r>
            <a:endParaRPr lang="en-US" sz="2400" dirty="0">
              <a:latin typeface="Arial" pitchFamily="34" charset="0"/>
            </a:endParaRPr>
          </a:p>
        </p:txBody>
      </p:sp>
      <p:pic>
        <p:nvPicPr>
          <p:cNvPr id="5122" name="Picture 2" descr="C:\Documents and Settings\Ryann\Local Settings\Temporary Internet Files\Content.IE5\C0MO6ETH\dglxasset[3].aspx"/>
          <p:cNvPicPr>
            <a:picLocks noChangeAspect="1" noChangeArrowheads="1"/>
          </p:cNvPicPr>
          <p:nvPr/>
        </p:nvPicPr>
        <p:blipFill>
          <a:blip r:embed="rId3"/>
          <a:srcRect/>
          <a:stretch>
            <a:fillRect/>
          </a:stretch>
        </p:blipFill>
        <p:spPr bwMode="auto">
          <a:xfrm>
            <a:off x="5257800" y="5867400"/>
            <a:ext cx="2187921" cy="7620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457200" y="1218446"/>
            <a:ext cx="7057023" cy="5090914"/>
          </a:xfrm>
        </p:spPr>
        <p:txBody>
          <a:bodyPr>
            <a:normAutofit/>
          </a:bodyPr>
          <a:lstStyle/>
          <a:p>
            <a:pPr>
              <a:buFont typeface="Wingdings" pitchFamily="2" charset="2"/>
              <a:buChar char="v"/>
            </a:pPr>
            <a:r>
              <a:rPr lang="en-US" sz="2000" dirty="0" smtClean="0"/>
              <a:t>Pens and/or pencils</a:t>
            </a:r>
          </a:p>
          <a:p>
            <a:pPr>
              <a:buFont typeface="Wingdings" pitchFamily="2" charset="2"/>
              <a:buChar char="v"/>
            </a:pPr>
            <a:r>
              <a:rPr lang="en-US" sz="2000" dirty="0" smtClean="0"/>
              <a:t>Notebook</a:t>
            </a:r>
          </a:p>
          <a:p>
            <a:pPr>
              <a:buFont typeface="Wingdings" pitchFamily="2" charset="2"/>
              <a:buChar char="v"/>
            </a:pPr>
            <a:r>
              <a:rPr lang="en-US" sz="2000" dirty="0" smtClean="0"/>
              <a:t>Computer with Internet access</a:t>
            </a:r>
          </a:p>
          <a:p>
            <a:pPr>
              <a:buFont typeface="Wingdings" pitchFamily="2" charset="2"/>
              <a:buChar char="v"/>
            </a:pPr>
            <a:r>
              <a:rPr lang="en-US" sz="2000" dirty="0" smtClean="0"/>
              <a:t>PowerPoint software</a:t>
            </a:r>
          </a:p>
          <a:p>
            <a:pPr>
              <a:buFont typeface="Wingdings" pitchFamily="2" charset="2"/>
              <a:buChar char="v"/>
            </a:pPr>
            <a:r>
              <a:rPr lang="en-US" sz="2000" dirty="0" smtClean="0"/>
              <a:t>SMART  board </a:t>
            </a:r>
          </a:p>
          <a:p>
            <a:pPr>
              <a:buFont typeface="Wingdings" pitchFamily="2" charset="2"/>
              <a:buChar char="v"/>
            </a:pPr>
            <a:r>
              <a:rPr lang="en-US" sz="2000" dirty="0" smtClean="0"/>
              <a:t>SMART Notebook software</a:t>
            </a:r>
          </a:p>
          <a:p>
            <a:pPr>
              <a:buFont typeface="Wingdings" pitchFamily="2" charset="2"/>
              <a:buChar char="v"/>
            </a:pPr>
            <a:r>
              <a:rPr lang="en-US" sz="2000" dirty="0" smtClean="0"/>
              <a:t>Algebraic tiles</a:t>
            </a:r>
          </a:p>
          <a:p>
            <a:pPr>
              <a:buFont typeface="Wingdings" pitchFamily="2" charset="2"/>
              <a:buChar char="v"/>
            </a:pPr>
            <a:r>
              <a:rPr lang="en-US" sz="2000" dirty="0" smtClean="0"/>
              <a:t>worksheets</a:t>
            </a:r>
            <a:endParaRPr lang="en-US" sz="2000" dirty="0"/>
          </a:p>
        </p:txBody>
      </p:sp>
      <p:pic>
        <p:nvPicPr>
          <p:cNvPr id="5122" name="Picture 2" descr="C:\Program Files\Microsoft Office\MEDIA\CAGCAT10\j0195384.wmf"/>
          <p:cNvPicPr>
            <a:picLocks noChangeAspect="1" noChangeArrowheads="1"/>
          </p:cNvPicPr>
          <p:nvPr/>
        </p:nvPicPr>
        <p:blipFill>
          <a:blip r:embed="rId3"/>
          <a:srcRect/>
          <a:stretch>
            <a:fillRect/>
          </a:stretch>
        </p:blipFill>
        <p:spPr bwMode="auto">
          <a:xfrm>
            <a:off x="1219200" y="5181600"/>
            <a:ext cx="1273389" cy="1299972"/>
          </a:xfrm>
          <a:prstGeom prst="rect">
            <a:avLst/>
          </a:prstGeom>
          <a:noFill/>
        </p:spPr>
      </p:pic>
      <p:pic>
        <p:nvPicPr>
          <p:cNvPr id="5123" name="Picture 3" descr="C:\Documents and Settings\Ryann\Local Settings\Temporary Internet Files\Content.IE5\CP2NCT6R\dglxasset[2].aspx"/>
          <p:cNvPicPr>
            <a:picLocks noChangeAspect="1" noChangeArrowheads="1"/>
          </p:cNvPicPr>
          <p:nvPr/>
        </p:nvPicPr>
        <p:blipFill>
          <a:blip r:embed="rId4"/>
          <a:srcRect/>
          <a:stretch>
            <a:fillRect/>
          </a:stretch>
        </p:blipFill>
        <p:spPr bwMode="auto">
          <a:xfrm>
            <a:off x="3657600" y="5181600"/>
            <a:ext cx="1371600" cy="1255305"/>
          </a:xfrm>
          <a:prstGeom prst="rect">
            <a:avLst/>
          </a:prstGeom>
          <a:noFill/>
        </p:spPr>
      </p:pic>
      <p:pic>
        <p:nvPicPr>
          <p:cNvPr id="5124" name="Picture 4" descr="C:\Documents and Settings\Ryann\Local Settings\Temporary Internet Files\Content.IE5\CP2NCT6R\MP900401797[2].jpg"/>
          <p:cNvPicPr>
            <a:picLocks noChangeAspect="1" noChangeArrowheads="1"/>
          </p:cNvPicPr>
          <p:nvPr/>
        </p:nvPicPr>
        <p:blipFill>
          <a:blip r:embed="rId5" cstate="print"/>
          <a:srcRect/>
          <a:stretch>
            <a:fillRect/>
          </a:stretch>
        </p:blipFill>
        <p:spPr bwMode="auto">
          <a:xfrm>
            <a:off x="6172200" y="5486400"/>
            <a:ext cx="1524000" cy="1015603"/>
          </a:xfrm>
          <a:prstGeom prst="rect">
            <a:avLst/>
          </a:prstGeom>
          <a:noFill/>
        </p:spPr>
      </p:pic>
      <p:pic>
        <p:nvPicPr>
          <p:cNvPr id="11268" name="Picture 4"/>
          <p:cNvPicPr>
            <a:picLocks noChangeAspect="1" noChangeArrowheads="1"/>
          </p:cNvPicPr>
          <p:nvPr/>
        </p:nvPicPr>
        <p:blipFill>
          <a:blip r:embed="rId6"/>
          <a:srcRect/>
          <a:stretch>
            <a:fillRect/>
          </a:stretch>
        </p:blipFill>
        <p:spPr bwMode="auto">
          <a:xfrm>
            <a:off x="6934200" y="1447800"/>
            <a:ext cx="1447800" cy="138462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7"/>
          <a:srcRect/>
          <a:stretch>
            <a:fillRect/>
          </a:stretch>
        </p:blipFill>
        <p:spPr bwMode="auto">
          <a:xfrm>
            <a:off x="6934200" y="3200400"/>
            <a:ext cx="1447800" cy="1854993"/>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amond(in)">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1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Frame</a:t>
            </a:r>
            <a:endParaRPr lang="en-US" dirty="0"/>
          </a:p>
        </p:txBody>
      </p:sp>
      <p:pic>
        <p:nvPicPr>
          <p:cNvPr id="10242" name="Picture 2"/>
          <p:cNvPicPr>
            <a:picLocks noGrp="1" noChangeAspect="1" noChangeArrowheads="1"/>
          </p:cNvPicPr>
          <p:nvPr>
            <p:ph idx="1"/>
          </p:nvPr>
        </p:nvPicPr>
        <p:blipFill>
          <a:blip r:embed="rId3"/>
          <a:srcRect l="5495" t="16183" r="29326" b="22320"/>
          <a:stretch>
            <a:fillRect/>
          </a:stretch>
        </p:blipFill>
        <p:spPr bwMode="auto">
          <a:xfrm>
            <a:off x="228600" y="1219200"/>
            <a:ext cx="8763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Graphic Organizer Project</a:t>
            </a:r>
            <a:endParaRPr lang="en-US" dirty="0"/>
          </a:p>
        </p:txBody>
      </p:sp>
      <p:pic>
        <p:nvPicPr>
          <p:cNvPr id="7170" name="Picture 2"/>
          <p:cNvPicPr>
            <a:picLocks noGrp="1" noChangeAspect="1" noChangeArrowheads="1"/>
          </p:cNvPicPr>
          <p:nvPr>
            <p:ph idx="1"/>
          </p:nvPr>
        </p:nvPicPr>
        <p:blipFill>
          <a:blip r:embed="rId3"/>
          <a:srcRect l="15610" t="19420" r="14599" b="9373"/>
          <a:stretch>
            <a:fillRect/>
          </a:stretch>
        </p:blipFill>
        <p:spPr bwMode="auto">
          <a:xfrm>
            <a:off x="228600" y="990600"/>
            <a:ext cx="8686800" cy="57150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1971</TotalTime>
  <Words>1336</Words>
  <Application>Microsoft Office PowerPoint</Application>
  <PresentationFormat>On-screen Show (4:3)</PresentationFormat>
  <Paragraphs>153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Factoring POLYNOMIALS</vt:lpstr>
      <vt:lpstr>Slide 2</vt:lpstr>
      <vt:lpstr>Introduction</vt:lpstr>
      <vt:lpstr>Context of the Project</vt:lpstr>
      <vt:lpstr>Aim of the Project</vt:lpstr>
      <vt:lpstr>Justification</vt:lpstr>
      <vt:lpstr>Materials</vt:lpstr>
      <vt:lpstr>Time Frame</vt:lpstr>
      <vt:lpstr>Graphic Organizer Project</vt:lpstr>
      <vt:lpstr>NYS Standards</vt:lpstr>
      <vt:lpstr>NYS Standards</vt:lpstr>
      <vt:lpstr>NYS Standards</vt:lpstr>
      <vt:lpstr>NYS Standards</vt:lpstr>
      <vt:lpstr>NETS for Students</vt:lpstr>
      <vt:lpstr>NETS for Students</vt:lpstr>
      <vt:lpstr>NETS for Students Continued</vt:lpstr>
      <vt:lpstr>Filamentality Project</vt:lpstr>
      <vt:lpstr>Essential Question</vt:lpstr>
      <vt:lpstr>Lesson Plan #1</vt:lpstr>
      <vt:lpstr>Worksheet for Lesson #1</vt:lpstr>
      <vt:lpstr>Rubric for the PowerPoint Presentations</vt:lpstr>
      <vt:lpstr>Lesson Plan #2</vt:lpstr>
      <vt:lpstr>YouTube Video and Worksheets</vt:lpstr>
      <vt:lpstr>Rubric for the Group Project using SMART Notebook</vt:lpstr>
      <vt:lpstr>Lesson Plans</vt:lpstr>
      <vt:lpstr>Lesson Plans Continued</vt:lpstr>
      <vt:lpstr>2 Different Forms of Technology</vt:lpstr>
      <vt:lpstr> Weebly Website  http://factoringunitplan.weebly.com/</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Factoring</dc:title>
  <dc:creator> </dc:creator>
  <cp:lastModifiedBy> </cp:lastModifiedBy>
  <cp:revision>95</cp:revision>
  <dcterms:created xsi:type="dcterms:W3CDTF">2010-08-06T03:11:52Z</dcterms:created>
  <dcterms:modified xsi:type="dcterms:W3CDTF">2010-08-09T12:52:09Z</dcterms:modified>
</cp:coreProperties>
</file>